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74" r:id="rId4"/>
    <p:sldId id="258" r:id="rId5"/>
    <p:sldId id="259" r:id="rId6"/>
    <p:sldId id="286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72" r:id="rId16"/>
    <p:sldId id="273" r:id="rId17"/>
    <p:sldId id="284" r:id="rId18"/>
    <p:sldId id="285" r:id="rId19"/>
    <p:sldId id="268" r:id="rId20"/>
    <p:sldId id="269" r:id="rId21"/>
    <p:sldId id="270" r:id="rId22"/>
    <p:sldId id="271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8" r:id="rId33"/>
    <p:sldId id="287" r:id="rId34"/>
    <p:sldId id="289" r:id="rId3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332" autoAdjust="0"/>
  </p:normalViewPr>
  <p:slideViewPr>
    <p:cSldViewPr snapToGrid="0">
      <p:cViewPr varScale="1">
        <p:scale>
          <a:sx n="83" d="100"/>
          <a:sy n="83" d="100"/>
        </p:scale>
        <p:origin x="65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1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E90760-71BE-4FE5-8314-4FA4A9EEDE4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747DDDF-DAB0-4D1B-B5C3-DB2D410D7E95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rtl="0"/>
          <a:r>
            <a:rPr lang="uk-UA" sz="3600" dirty="0" smtClean="0">
              <a:solidFill>
                <a:schemeClr val="tx1"/>
              </a:solidFill>
            </a:rPr>
            <a:t>Напрямки роботи рою:</a:t>
          </a:r>
          <a:endParaRPr lang="uk-UA" sz="3600" dirty="0">
            <a:solidFill>
              <a:schemeClr val="tx1"/>
            </a:solidFill>
          </a:endParaRPr>
        </a:p>
      </dgm:t>
    </dgm:pt>
    <dgm:pt modelId="{ED6D5AC1-59C2-4538-8683-D33B685BCD6E}" type="parTrans" cxnId="{E2BF3024-8E9B-478B-B97F-6BF6D6360B72}">
      <dgm:prSet/>
      <dgm:spPr/>
      <dgm:t>
        <a:bodyPr/>
        <a:lstStyle/>
        <a:p>
          <a:endParaRPr lang="ru-RU"/>
        </a:p>
      </dgm:t>
    </dgm:pt>
    <dgm:pt modelId="{DD27F20E-3207-4417-9230-7C8DDB3C1DCD}" type="sibTrans" cxnId="{E2BF3024-8E9B-478B-B97F-6BF6D6360B72}">
      <dgm:prSet/>
      <dgm:spPr/>
      <dgm:t>
        <a:bodyPr/>
        <a:lstStyle/>
        <a:p>
          <a:endParaRPr lang="ru-RU"/>
        </a:p>
      </dgm:t>
    </dgm:pt>
    <dgm:pt modelId="{7324F383-414D-48FE-A5B0-3A9720DAE025}" type="pres">
      <dgm:prSet presAssocID="{0FE90760-71BE-4FE5-8314-4FA4A9EEDE4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D8BF456-BD0F-47BE-A288-6E174B0763A8}" type="pres">
      <dgm:prSet presAssocID="{6747DDDF-DAB0-4D1B-B5C3-DB2D410D7E95}" presName="parentText" presStyleLbl="node1" presStyleIdx="0" presStyleCnt="1">
        <dgm:presLayoutVars>
          <dgm:chMax val="0"/>
          <dgm:bulletEnabled val="1"/>
        </dgm:presLayoutVars>
      </dgm:prSet>
      <dgm:spPr>
        <a:prstGeom prst="ellipseRibbon2">
          <a:avLst/>
        </a:prstGeom>
      </dgm:spPr>
      <dgm:t>
        <a:bodyPr/>
        <a:lstStyle/>
        <a:p>
          <a:endParaRPr lang="ru-RU"/>
        </a:p>
      </dgm:t>
    </dgm:pt>
  </dgm:ptLst>
  <dgm:cxnLst>
    <dgm:cxn modelId="{6B2682A0-6965-4638-B061-A78EAE869345}" type="presOf" srcId="{0FE90760-71BE-4FE5-8314-4FA4A9EEDE47}" destId="{7324F383-414D-48FE-A5B0-3A9720DAE025}" srcOrd="0" destOrd="0" presId="urn:microsoft.com/office/officeart/2005/8/layout/vList2"/>
    <dgm:cxn modelId="{E2BF3024-8E9B-478B-B97F-6BF6D6360B72}" srcId="{0FE90760-71BE-4FE5-8314-4FA4A9EEDE47}" destId="{6747DDDF-DAB0-4D1B-B5C3-DB2D410D7E95}" srcOrd="0" destOrd="0" parTransId="{ED6D5AC1-59C2-4538-8683-D33B685BCD6E}" sibTransId="{DD27F20E-3207-4417-9230-7C8DDB3C1DCD}"/>
    <dgm:cxn modelId="{7E3957A0-AF0B-41EC-A1B1-A63EF5AC4503}" type="presOf" srcId="{6747DDDF-DAB0-4D1B-B5C3-DB2D410D7E95}" destId="{ED8BF456-BD0F-47BE-A288-6E174B0763A8}" srcOrd="0" destOrd="0" presId="urn:microsoft.com/office/officeart/2005/8/layout/vList2"/>
    <dgm:cxn modelId="{056DDBB8-D0A9-434B-A37B-1E66936AA4A9}" type="presParOf" srcId="{7324F383-414D-48FE-A5B0-3A9720DAE025}" destId="{ED8BF456-BD0F-47BE-A288-6E174B0763A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FDC6792-B866-4DE4-BB64-B85F011CEAFF}" type="doc">
      <dgm:prSet loTypeId="urn:microsoft.com/office/officeart/2005/8/layout/hChevron3" loCatId="process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918C4E5-317E-43F3-92BD-FA61D2A426EB}">
      <dgm:prSet/>
      <dgm:spPr>
        <a:effectLst>
          <a:glow rad="228600">
            <a:schemeClr val="accent4">
              <a:satMod val="175000"/>
              <a:alpha val="40000"/>
            </a:schemeClr>
          </a:glow>
          <a:reflection blurRad="6350" stA="50000" endA="300" endPos="55500" dist="50800" dir="5400000" sy="-100000" algn="bl" rotWithShape="0"/>
        </a:effectLst>
      </dgm:spPr>
      <dgm:t>
        <a:bodyPr/>
        <a:lstStyle/>
        <a:p>
          <a:pPr rtl="0"/>
          <a:r>
            <a:rPr lang="uk-UA" b="1" dirty="0" smtClean="0"/>
            <a:t>День Миру</a:t>
          </a:r>
          <a:endParaRPr lang="uk-UA" dirty="0"/>
        </a:p>
      </dgm:t>
    </dgm:pt>
    <dgm:pt modelId="{209F69B7-E47B-4AAB-A308-28EAE3728102}" type="parTrans" cxnId="{ABAB5911-375D-4FB0-B307-8C35BA59034C}">
      <dgm:prSet/>
      <dgm:spPr/>
      <dgm:t>
        <a:bodyPr/>
        <a:lstStyle/>
        <a:p>
          <a:endParaRPr lang="ru-RU"/>
        </a:p>
      </dgm:t>
    </dgm:pt>
    <dgm:pt modelId="{EFEA310F-CFB5-4857-B9FD-6936EE829605}" type="sibTrans" cxnId="{ABAB5911-375D-4FB0-B307-8C35BA59034C}">
      <dgm:prSet/>
      <dgm:spPr/>
      <dgm:t>
        <a:bodyPr/>
        <a:lstStyle/>
        <a:p>
          <a:endParaRPr lang="ru-RU"/>
        </a:p>
      </dgm:t>
    </dgm:pt>
    <dgm:pt modelId="{5A4332F4-56D2-4406-8AD2-E6AFC32E9835}" type="pres">
      <dgm:prSet presAssocID="{FFDC6792-B866-4DE4-BB64-B85F011CEAF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46A1B4C-89B9-4ED2-86D4-59545758CD42}" type="pres">
      <dgm:prSet presAssocID="{B918C4E5-317E-43F3-92BD-FA61D2A426EB}" presName="parTxOnly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88D7FB1-D3C5-4D49-8122-D9097200AAFC}" type="presOf" srcId="{B918C4E5-317E-43F3-92BD-FA61D2A426EB}" destId="{246A1B4C-89B9-4ED2-86D4-59545758CD42}" srcOrd="0" destOrd="0" presId="urn:microsoft.com/office/officeart/2005/8/layout/hChevron3"/>
    <dgm:cxn modelId="{ABAB5911-375D-4FB0-B307-8C35BA59034C}" srcId="{FFDC6792-B866-4DE4-BB64-B85F011CEAFF}" destId="{B918C4E5-317E-43F3-92BD-FA61D2A426EB}" srcOrd="0" destOrd="0" parTransId="{209F69B7-E47B-4AAB-A308-28EAE3728102}" sibTransId="{EFEA310F-CFB5-4857-B9FD-6936EE829605}"/>
    <dgm:cxn modelId="{B6CC605E-94F1-45FC-9C3F-569CAC486FD5}" type="presOf" srcId="{FFDC6792-B866-4DE4-BB64-B85F011CEAFF}" destId="{5A4332F4-56D2-4406-8AD2-E6AFC32E9835}" srcOrd="0" destOrd="0" presId="urn:microsoft.com/office/officeart/2005/8/layout/hChevron3"/>
    <dgm:cxn modelId="{B54B60D1-AA05-4ACF-948D-3D7A4F0E543B}" type="presParOf" srcId="{5A4332F4-56D2-4406-8AD2-E6AFC32E9835}" destId="{246A1B4C-89B9-4ED2-86D4-59545758CD42}" srcOrd="0" destOrd="0" presId="urn:microsoft.com/office/officeart/2005/8/layout/hChevron3"/>
  </dgm:cxnLst>
  <dgm:bg>
    <a:effectLst>
      <a:glow rad="228600">
        <a:schemeClr val="accent4">
          <a:satMod val="175000"/>
          <a:alpha val="40000"/>
        </a:schemeClr>
      </a:glow>
    </a:effectLst>
  </dgm:bg>
  <dgm:whole>
    <a:effectLst>
      <a:reflection blurRad="6350" stA="50000" endA="300" endPos="90000" dist="50800" dir="5400000" sy="-100000" algn="bl" rotWithShape="0"/>
    </a:effectLst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8BF456-BD0F-47BE-A288-6E174B0763A8}">
      <dsp:nvSpPr>
        <dsp:cNvPr id="0" name=""/>
        <dsp:cNvSpPr/>
      </dsp:nvSpPr>
      <dsp:spPr>
        <a:xfrm>
          <a:off x="0" y="194"/>
          <a:ext cx="10515600" cy="735706"/>
        </a:xfrm>
        <a:prstGeom prst="ellipseRibbon2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kern="1200" dirty="0" smtClean="0">
              <a:solidFill>
                <a:schemeClr val="tx1"/>
              </a:solidFill>
            </a:rPr>
            <a:t>Напрямки роботи рою:</a:t>
          </a:r>
          <a:endParaRPr lang="uk-UA" sz="3600" kern="1200" dirty="0">
            <a:solidFill>
              <a:schemeClr val="tx1"/>
            </a:solidFill>
          </a:endParaRPr>
        </a:p>
      </dsp:txBody>
      <dsp:txXfrm>
        <a:off x="2628900" y="23185"/>
        <a:ext cx="5257800" cy="5287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6A1B4C-89B9-4ED2-86D4-59545758CD42}">
      <dsp:nvSpPr>
        <dsp:cNvPr id="0" name=""/>
        <dsp:cNvSpPr/>
      </dsp:nvSpPr>
      <dsp:spPr>
        <a:xfrm>
          <a:off x="5134" y="0"/>
          <a:ext cx="10505330" cy="1325563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glow rad="228600">
            <a:schemeClr val="accent4">
              <a:satMod val="175000"/>
              <a:alpha val="40000"/>
            </a:schemeClr>
          </a:glow>
          <a:reflection blurRad="6350" stA="50000" endA="300" endPos="55500" dist="50800" dir="5400000" sy="-100000" algn="bl" rotWithShape="0"/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6710" tIns="173355" rIns="86678" bIns="173355" numCol="1" spcCol="1270" anchor="ctr" anchorCtr="0">
          <a:noAutofit/>
        </a:bodyPr>
        <a:lstStyle/>
        <a:p>
          <a:pPr lvl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6500" b="1" kern="1200" dirty="0" smtClean="0"/>
            <a:t>День Миру</a:t>
          </a:r>
          <a:endParaRPr lang="uk-UA" sz="6500" kern="1200" dirty="0"/>
        </a:p>
      </dsp:txBody>
      <dsp:txXfrm>
        <a:off x="5134" y="0"/>
        <a:ext cx="10173939" cy="13255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4D69F6-D455-4A68-A207-7EA4B6AAABB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F78DCE-C798-4C97-8D18-08173CEC38B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32861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78DCE-C798-4C97-8D18-08173CEC38B3}" type="slidenum">
              <a:rPr lang="uk-UA" smtClean="0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17606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78DCE-C798-4C97-8D18-08173CEC38B3}" type="slidenum">
              <a:rPr lang="uk-UA" smtClean="0"/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12081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98E21-4A5F-4DF8-8267-C0155E16077B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2FF6A-86F0-4239-ADDB-0412AACDA8C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43822763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98E21-4A5F-4DF8-8267-C0155E16077B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2FF6A-86F0-4239-ADDB-0412AACDA8C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7707044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98E21-4A5F-4DF8-8267-C0155E16077B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2FF6A-86F0-4239-ADDB-0412AACDA8C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2250804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98E21-4A5F-4DF8-8267-C0155E16077B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2FF6A-86F0-4239-ADDB-0412AACDA8C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4344820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98E21-4A5F-4DF8-8267-C0155E16077B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2FF6A-86F0-4239-ADDB-0412AACDA8C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02942938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98E21-4A5F-4DF8-8267-C0155E16077B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2FF6A-86F0-4239-ADDB-0412AACDA8C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37023288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98E21-4A5F-4DF8-8267-C0155E16077B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2FF6A-86F0-4239-ADDB-0412AACDA8C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6817797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98E21-4A5F-4DF8-8267-C0155E16077B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2FF6A-86F0-4239-ADDB-0412AACDA8C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27472303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98E21-4A5F-4DF8-8267-C0155E16077B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2FF6A-86F0-4239-ADDB-0412AACDA8C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14284260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98E21-4A5F-4DF8-8267-C0155E16077B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2FF6A-86F0-4239-ADDB-0412AACDA8C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3281008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98E21-4A5F-4DF8-8267-C0155E16077B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2FF6A-86F0-4239-ADDB-0412AACDA8C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09252353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Marker trans="100000"/>
                    </a14:imgEffect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98E21-4A5F-4DF8-8267-C0155E16077B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E2FF6A-86F0-4239-ADDB-0412AACDA8C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8965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uk-UA" sz="4800" b="1" dirty="0" smtClean="0">
                <a:latin typeface="Bahnschrift SemiBold SemiConden" panose="020B0502040204020203" pitchFamily="34" charset="0"/>
              </a:rPr>
              <a:t>Королівський заклад загальної середньої освіти І-ІІІ ступенів №2 Королівської селищної ради Закарпатської області</a:t>
            </a:r>
            <a:endParaRPr lang="uk-UA" sz="4800" b="1" dirty="0">
              <a:latin typeface="Bahnschrift SemiBold SemiConden" panose="020B0502040204020203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509963"/>
            <a:ext cx="9144000" cy="1655762"/>
          </a:xfrm>
        </p:spPr>
        <p:txBody>
          <a:bodyPr>
            <a:noAutofit/>
          </a:bodyPr>
          <a:lstStyle/>
          <a:p>
            <a:r>
              <a:rPr lang="uk-UA" sz="6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Звіт про роботу  рою</a:t>
            </a:r>
          </a:p>
          <a:p>
            <a:r>
              <a:rPr lang="uk-UA" sz="4000" dirty="0" smtClean="0">
                <a:solidFill>
                  <a:schemeClr val="accent5"/>
                </a:solidFill>
              </a:rPr>
              <a:t>«Майбутнє </a:t>
            </a:r>
            <a:r>
              <a:rPr lang="uk-UA" sz="4000" dirty="0" smtClean="0">
                <a:solidFill>
                  <a:srgbClr val="FFFF00"/>
                </a:solidFill>
              </a:rPr>
              <a:t>України»</a:t>
            </a:r>
            <a:endParaRPr lang="uk-UA" sz="4000" dirty="0">
              <a:solidFill>
                <a:srgbClr val="FFFF00"/>
              </a:solidFill>
            </a:endParaRPr>
          </a:p>
          <a:p>
            <a:r>
              <a:rPr lang="uk-UA" sz="3200" b="1" i="1" dirty="0" err="1" smtClean="0"/>
              <a:t>Виховник</a:t>
            </a:r>
            <a:r>
              <a:rPr lang="uk-UA" sz="3200" b="1" i="1" dirty="0" smtClean="0"/>
              <a:t> рою: </a:t>
            </a:r>
            <a:r>
              <a:rPr lang="uk-UA" sz="3200" b="1" i="1" dirty="0" err="1" smtClean="0"/>
              <a:t>Болехан</a:t>
            </a:r>
            <a:r>
              <a:rPr lang="uk-UA" sz="3200" b="1" i="1" dirty="0" smtClean="0"/>
              <a:t> Віта Михайлівна</a:t>
            </a:r>
          </a:p>
          <a:p>
            <a:r>
              <a:rPr lang="uk-UA" sz="4000" b="1" i="1" spc="-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«Майбутнє України за вільними, мужніми, сильними духом…!»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6782" y="-66459"/>
            <a:ext cx="6541575" cy="92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8061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668303661"/>
              </p:ext>
            </p:extLst>
          </p:nvPr>
        </p:nvGraphicFramePr>
        <p:xfrm>
          <a:off x="838200" y="365125"/>
          <a:ext cx="10515600" cy="132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87" y="1889760"/>
            <a:ext cx="6157953" cy="4897120"/>
          </a:xfrm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960" y="1889760"/>
            <a:ext cx="5821680" cy="496824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9510194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05959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960" y="0"/>
            <a:ext cx="3163612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315468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040" y="0"/>
            <a:ext cx="31546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1550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9384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840" y="0"/>
            <a:ext cx="55981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7644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880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reflection blurRad="6350" stA="55000" endA="50" endPos="85000" dist="60007" dir="5400000" sy="-100000" algn="bl" rotWithShape="0"/>
                </a:effectLst>
              </a:rPr>
              <a:t>Голодомор</a:t>
            </a:r>
            <a:endParaRPr lang="uk-UA" sz="8800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reflection blurRad="6350" stA="55000" endA="50" endPos="85000" dist="60007" dir="5400000" sy="-100000" algn="bl" rotWithShape="0"/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025" y="0"/>
            <a:ext cx="4631896" cy="292608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680" y="2997200"/>
            <a:ext cx="5877560" cy="41960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0" y="2423318"/>
            <a:ext cx="5181600" cy="462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970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484879" cy="40132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880" y="0"/>
            <a:ext cx="4231639" cy="4013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519" y="0"/>
            <a:ext cx="4475482" cy="40944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832066"/>
            <a:ext cx="4114800" cy="31783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379" y="3860800"/>
            <a:ext cx="5461000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118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140677"/>
            <a:ext cx="10515600" cy="1831365"/>
          </a:xfrm>
          <a:solidFill>
            <a:srgbClr val="FFFF00"/>
          </a:solidFill>
        </p:spPr>
        <p:txBody>
          <a:bodyPr/>
          <a:lstStyle/>
          <a:p>
            <a:r>
              <a:rPr lang="uk-UA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пам’яті Героїв Крут</a:t>
            </a:r>
            <a:endParaRPr lang="uk-UA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 flipV="1">
            <a:off x="-93881" y="1508829"/>
            <a:ext cx="5443052" cy="525529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90" y="1414947"/>
            <a:ext cx="6936711" cy="54430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6443" y="-145565"/>
            <a:ext cx="4425557" cy="92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2629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89785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139" y="-289518"/>
            <a:ext cx="6343861" cy="46408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6487"/>
            <a:ext cx="6320413" cy="40280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058" y="3557115"/>
            <a:ext cx="6152941" cy="353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016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7484"/>
          </a:xfrm>
          <a:solidFill>
            <a:srgbClr val="FFFF00"/>
          </a:solidFill>
        </p:spPr>
        <p:txBody>
          <a:bodyPr/>
          <a:lstStyle/>
          <a:p>
            <a:r>
              <a:rPr lang="uk-UA" dirty="0" smtClean="0"/>
              <a:t>День пам’яті жертв Голокосту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73" y="1319645"/>
            <a:ext cx="5282045" cy="553835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245" y="1319645"/>
            <a:ext cx="5659581" cy="553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580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5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пам’яті жертв Небесної Сотні</a:t>
            </a:r>
            <a:endParaRPr lang="uk-UA" sz="5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52" y="1690688"/>
            <a:ext cx="7561566" cy="516731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067" y="1690688"/>
            <a:ext cx="5249333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054320"/>
      </p:ext>
    </p:extLst>
  </p:cSld>
  <p:clrMapOvr>
    <a:masterClrMapping/>
  </p:clrMapOvr>
  <p:transition spd="slow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r>
              <a:rPr lang="uk-UA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Суспільно-корисний напрям</a:t>
            </a:r>
            <a:endParaRPr lang="uk-UA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0"/>
            <a:ext cx="7008812" cy="6858000"/>
          </a:xfrm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>
              <a:lnSpc>
                <a:spcPct val="170000"/>
              </a:lnSpc>
            </a:pPr>
            <a:r>
              <a:rPr lang="uk-UA" sz="1800" dirty="0" smtClean="0"/>
              <a:t>  </a:t>
            </a:r>
            <a:r>
              <a:rPr lang="uk-UA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Старість Не висміюй – адже ти йдеш до неї!</a:t>
            </a:r>
          </a:p>
          <a:p>
            <a:pPr>
              <a:lnSpc>
                <a:spcPct val="170000"/>
              </a:lnSpc>
            </a:pPr>
            <a:r>
              <a:rPr lang="uk-UA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Відвідування геріатричного пансіонату в м. Виноградів, пробудило у вихованців рою ще більшу повагу, тепло та співпереживання до людей похилого віку! А радості стареньких не було меж! </a:t>
            </a:r>
            <a:endParaRPr lang="uk-UA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3514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3825" y="731520"/>
            <a:ext cx="10515600" cy="1067783"/>
          </a:xfrm>
          <a:pattFill prst="plaid">
            <a:fgClr>
              <a:srgbClr val="FFFF00"/>
            </a:fgClr>
            <a:bgClr>
              <a:schemeClr val="bg1"/>
            </a:bgClr>
          </a:pattFill>
          <a:ln>
            <a:gradFill>
              <a:gsLst>
                <a:gs pos="56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innerShdw blurRad="114300">
              <a:prstClr val="black"/>
            </a:innerShdw>
          </a:effectLst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/>
              <a:t/>
            </a:r>
            <a:br>
              <a:rPr lang="uk-UA" sz="2800" dirty="0"/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/>
              <a:t/>
            </a:r>
            <a:br>
              <a:rPr lang="uk-UA" sz="2800" dirty="0"/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/>
              <a:t/>
            </a:r>
            <a:br>
              <a:rPr lang="uk-UA" sz="2800" dirty="0"/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/>
              <a:t/>
            </a:r>
            <a:br>
              <a:rPr lang="uk-UA" sz="2800" dirty="0"/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/>
              <a:t/>
            </a:r>
            <a:br>
              <a:rPr lang="uk-UA" sz="2800" dirty="0"/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ПАСПОРТ РОЮ «Майбутнє України»</a:t>
            </a:r>
            <a:r>
              <a:rPr lang="uk-UA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uk-UA" sz="2800" dirty="0" smtClean="0"/>
              <a:t>Регіон: </a:t>
            </a:r>
            <a:r>
              <a:rPr lang="uk-UA" sz="2800" dirty="0" err="1" smtClean="0"/>
              <a:t>Закапатська</a:t>
            </a:r>
            <a:r>
              <a:rPr lang="uk-UA" sz="2800" dirty="0" smtClean="0"/>
              <a:t>  </a:t>
            </a:r>
            <a:br>
              <a:rPr lang="uk-UA" sz="2800" dirty="0" smtClean="0"/>
            </a:br>
            <a:r>
              <a:rPr lang="uk-UA" sz="2800" dirty="0" smtClean="0"/>
              <a:t>2. Район: Берегівський</a:t>
            </a:r>
            <a:br>
              <a:rPr lang="uk-UA" sz="2800" dirty="0" smtClean="0"/>
            </a:br>
            <a:r>
              <a:rPr lang="uk-UA" sz="2800" dirty="0" smtClean="0"/>
              <a:t>3. Назва населеного пункту: с-ще Королево</a:t>
            </a:r>
            <a:br>
              <a:rPr lang="uk-UA" sz="2800" dirty="0" smtClean="0"/>
            </a:br>
            <a:r>
              <a:rPr lang="uk-UA" sz="2800" dirty="0" smtClean="0"/>
              <a:t>4. Повна юридична назва </a:t>
            </a:r>
            <a:r>
              <a:rPr lang="uk-UA" sz="2800" dirty="0" err="1" smtClean="0"/>
              <a:t>закладу:</a:t>
            </a:r>
            <a:r>
              <a:rPr lang="uk-UA" sz="2800" dirty="0" err="1" smtClean="0">
                <a:latin typeface="Bahnschrift SemiBold SemiConden" panose="020B0502040204020203" pitchFamily="34" charset="0"/>
              </a:rPr>
              <a:t>Королівський</a:t>
            </a:r>
            <a:r>
              <a:rPr lang="uk-UA" sz="2800" dirty="0" smtClean="0">
                <a:latin typeface="Bahnschrift SemiBold SemiConden" panose="020B0502040204020203" pitchFamily="34" charset="0"/>
              </a:rPr>
              <a:t> заклад загальної середньої освіти І-ІІІ ступенів №2 Королівської селищної ради Закарпатської області</a:t>
            </a: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 smtClean="0"/>
              <a:t>5. Поштова адреса: вул. Богдана Хмельницького, 1, с-ще Королево, 90332</a:t>
            </a:r>
            <a:br>
              <a:rPr lang="uk-UA" sz="2800" dirty="0" smtClean="0"/>
            </a:br>
            <a:r>
              <a:rPr lang="uk-UA" sz="2800" dirty="0" smtClean="0"/>
              <a:t>6. </a:t>
            </a:r>
            <a:r>
              <a:rPr lang="en-US" sz="2800" dirty="0" smtClean="0"/>
              <a:t>E-mail</a:t>
            </a:r>
            <a:r>
              <a:rPr lang="uk-UA" sz="2800" dirty="0" smtClean="0"/>
              <a:t>:</a:t>
            </a:r>
            <a:r>
              <a:rPr lang="en-US" sz="2800" dirty="0" smtClean="0"/>
              <a:t>korolevozosh2@ukr.net</a:t>
            </a: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 smtClean="0"/>
              <a:t>7. Сайт: </a:t>
            </a:r>
            <a:r>
              <a:rPr lang="en-US" sz="2800" dirty="0"/>
              <a:t>https://korolevo2.schools.net.ua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8</a:t>
            </a:r>
            <a:r>
              <a:rPr lang="uk-UA" sz="2800" dirty="0" smtClean="0"/>
              <a:t>. Контакт у </a:t>
            </a:r>
            <a:r>
              <a:rPr lang="uk-UA" sz="2800" dirty="0" err="1" smtClean="0"/>
              <a:t>соцмережах</a:t>
            </a:r>
            <a:r>
              <a:rPr lang="uk-UA" sz="2800" dirty="0" smtClean="0"/>
              <a:t>: Королівський ЗЗСО І-ІІІ ступенів №2</a:t>
            </a:r>
            <a:br>
              <a:rPr lang="uk-UA" sz="2800" dirty="0" smtClean="0"/>
            </a:br>
            <a:r>
              <a:rPr lang="en-US" sz="2800" dirty="0"/>
              <a:t>https://www.facebook.com/groups/1749182241959835/</a:t>
            </a: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 smtClean="0"/>
              <a:t>9. Ройовий: </a:t>
            </a:r>
            <a:r>
              <a:rPr lang="uk-UA" sz="2800" dirty="0" err="1" smtClean="0"/>
              <a:t>Ванок</a:t>
            </a:r>
            <a:r>
              <a:rPr lang="uk-UA" sz="2800" dirty="0" smtClean="0"/>
              <a:t> Влада Вікторівна</a:t>
            </a:r>
            <a:br>
              <a:rPr lang="uk-UA" sz="2800" dirty="0" smtClean="0"/>
            </a:br>
            <a:r>
              <a:rPr lang="uk-UA" sz="2800" dirty="0" smtClean="0"/>
              <a:t>10. Педагог-вихователь: </a:t>
            </a:r>
            <a:r>
              <a:rPr lang="uk-UA" sz="2800" dirty="0" err="1" smtClean="0"/>
              <a:t>Болехан</a:t>
            </a:r>
            <a:r>
              <a:rPr lang="uk-UA" sz="2800" dirty="0" smtClean="0"/>
              <a:t> Віта Михайлівна</a:t>
            </a:r>
            <a:endParaRPr lang="uk-UA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1625" y="-195374"/>
            <a:ext cx="6541575" cy="10193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926" y="4657598"/>
            <a:ext cx="2857219" cy="209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1218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436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6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9087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655" y="-105104"/>
            <a:ext cx="6337738" cy="69631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082" y="-105103"/>
            <a:ext cx="6011917" cy="36470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080" y="3363310"/>
            <a:ext cx="6011920" cy="369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8669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5964" y="365125"/>
            <a:ext cx="10397836" cy="779463"/>
          </a:xfrm>
          <a:solidFill>
            <a:srgbClr val="FFFF00"/>
          </a:solidFill>
        </p:spPr>
        <p:txBody>
          <a:bodyPr/>
          <a:lstStyle/>
          <a:p>
            <a:r>
              <a:rPr lang="uk-UA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Туристично-краєзнавчий напрям</a:t>
            </a:r>
            <a:endParaRPr lang="uk-UA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b="1" i="1" dirty="0" err="1" smtClean="0"/>
              <a:t>Екскурія</a:t>
            </a:r>
            <a:r>
              <a:rPr lang="uk-UA" b="1" i="1" dirty="0" smtClean="0"/>
              <a:t> до краєзнавчого музею замок «Паланок » в м. Мукачеве.</a:t>
            </a:r>
            <a:endParaRPr lang="uk-UA" b="1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7425"/>
            <a:ext cx="6372225" cy="46005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24" y="2257425"/>
            <a:ext cx="5819775" cy="460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67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 dir="in"/>
      </p:transition>
    </mc:Choice>
    <mc:Fallback xmlns="">
      <p:transition spd="slow">
        <p:zoom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92982" cy="677963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159" y="-39182"/>
            <a:ext cx="6069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0542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Майстер-клас від рою середньої і старшої ланки «Козацький легіон» для рою молодшої ланки «Майбутнє України»</a:t>
            </a:r>
            <a:endParaRPr lang="uk-UA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4472"/>
            <a:ext cx="3263503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503" y="1891144"/>
            <a:ext cx="5143500" cy="49224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891144"/>
            <a:ext cx="4114800" cy="496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0196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33209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208" y="0"/>
            <a:ext cx="61410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2088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Природничо-охоронний напрям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26" y="1368423"/>
            <a:ext cx="5801784" cy="548957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310" y="1368424"/>
            <a:ext cx="6187690" cy="548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6932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034645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686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7701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3519"/>
            <a:ext cx="638001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018" y="0"/>
            <a:ext cx="5811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7201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24546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FFFF00"/>
                </a:solidFill>
              </a:rPr>
              <a:t>День фізкультури та спорту</a:t>
            </a:r>
            <a:endParaRPr lang="uk-UA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9417"/>
            <a:ext cx="3600104" cy="52785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996" y="1246908"/>
            <a:ext cx="3154680" cy="56318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676" y="1246909"/>
            <a:ext cx="5360324" cy="462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7720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832" y="152606"/>
            <a:ext cx="10515600" cy="120297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uk-UA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Склад рою «Майбутнє України»</a:t>
            </a:r>
            <a:endParaRPr lang="uk-UA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3013228"/>
              </p:ext>
            </p:extLst>
          </p:nvPr>
        </p:nvGraphicFramePr>
        <p:xfrm>
          <a:off x="0" y="620877"/>
          <a:ext cx="12191999" cy="6237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7849">
                  <a:extLst>
                    <a:ext uri="{9D8B030D-6E8A-4147-A177-3AD203B41FA5}">
                      <a16:colId xmlns:a16="http://schemas.microsoft.com/office/drawing/2014/main" val="81646419"/>
                    </a:ext>
                  </a:extLst>
                </a:gridCol>
                <a:gridCol w="2730425">
                  <a:extLst>
                    <a:ext uri="{9D8B030D-6E8A-4147-A177-3AD203B41FA5}">
                      <a16:colId xmlns:a16="http://schemas.microsoft.com/office/drawing/2014/main" val="162671545"/>
                    </a:ext>
                  </a:extLst>
                </a:gridCol>
                <a:gridCol w="1956560">
                  <a:extLst>
                    <a:ext uri="{9D8B030D-6E8A-4147-A177-3AD203B41FA5}">
                      <a16:colId xmlns:a16="http://schemas.microsoft.com/office/drawing/2014/main" val="1768750361"/>
                    </a:ext>
                  </a:extLst>
                </a:gridCol>
                <a:gridCol w="715460">
                  <a:extLst>
                    <a:ext uri="{9D8B030D-6E8A-4147-A177-3AD203B41FA5}">
                      <a16:colId xmlns:a16="http://schemas.microsoft.com/office/drawing/2014/main" val="3102900076"/>
                    </a:ext>
                  </a:extLst>
                </a:gridCol>
                <a:gridCol w="3226864">
                  <a:extLst>
                    <a:ext uri="{9D8B030D-6E8A-4147-A177-3AD203B41FA5}">
                      <a16:colId xmlns:a16="http://schemas.microsoft.com/office/drawing/2014/main" val="1981029834"/>
                    </a:ext>
                  </a:extLst>
                </a:gridCol>
                <a:gridCol w="2934841">
                  <a:extLst>
                    <a:ext uri="{9D8B030D-6E8A-4147-A177-3AD203B41FA5}">
                      <a16:colId xmlns:a16="http://schemas.microsoft.com/office/drawing/2014/main" val="2294197151"/>
                    </a:ext>
                  </a:extLst>
                </a:gridCol>
              </a:tblGrid>
              <a:tr h="597255"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№</a:t>
                      </a:r>
                      <a:endParaRPr lang="uk-U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Прізвище, ім’я</a:t>
                      </a:r>
                      <a:endParaRPr lang="uk-U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Рік народження</a:t>
                      </a:r>
                      <a:endParaRPr lang="uk-U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Клас</a:t>
                      </a:r>
                      <a:endParaRPr lang="uk-U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Обов’язки (ройова посада)</a:t>
                      </a:r>
                      <a:endParaRPr lang="uk-U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Адреса</a:t>
                      </a:r>
                      <a:endParaRPr lang="uk-UA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6345710"/>
                  </a:ext>
                </a:extLst>
              </a:tr>
              <a:tr h="341289">
                <a:tc>
                  <a:txBody>
                    <a:bodyPr/>
                    <a:lstStyle/>
                    <a:p>
                      <a:r>
                        <a:rPr lang="uk-UA" sz="1200" b="1" dirty="0" smtClean="0"/>
                        <a:t>1</a:t>
                      </a:r>
                      <a:endParaRPr lang="uk-U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b="1" dirty="0" err="1" smtClean="0"/>
                        <a:t>Баник</a:t>
                      </a:r>
                      <a:r>
                        <a:rPr lang="uk-UA" sz="1200" b="1" dirty="0" smtClean="0"/>
                        <a:t> Василь</a:t>
                      </a:r>
                      <a:endParaRPr lang="uk-U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b="1" dirty="0" smtClean="0"/>
                        <a:t>2015</a:t>
                      </a:r>
                      <a:endParaRPr lang="uk-U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b="1" dirty="0" smtClean="0"/>
                        <a:t>4</a:t>
                      </a:r>
                      <a:endParaRPr lang="uk-U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b="1" dirty="0" err="1" smtClean="0"/>
                        <a:t>Хоружний</a:t>
                      </a:r>
                      <a:endParaRPr lang="uk-U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b="1" dirty="0" smtClean="0"/>
                        <a:t>с-ще Королево, Теодора Ромжі,6</a:t>
                      </a:r>
                      <a:endParaRPr lang="uk-UA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3102061"/>
                  </a:ext>
                </a:extLst>
              </a:tr>
              <a:tr h="471422">
                <a:tc>
                  <a:txBody>
                    <a:bodyPr/>
                    <a:lstStyle/>
                    <a:p>
                      <a:r>
                        <a:rPr lang="uk-UA" sz="1200" b="1" dirty="0" smtClean="0"/>
                        <a:t>2</a:t>
                      </a:r>
                      <a:endParaRPr lang="uk-U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b="1" dirty="0" smtClean="0"/>
                        <a:t>Бігун Ангеліна</a:t>
                      </a:r>
                      <a:endParaRPr lang="uk-U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b="1" dirty="0" smtClean="0"/>
                        <a:t>2015</a:t>
                      </a:r>
                      <a:endParaRPr lang="uk-U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b="1" dirty="0" smtClean="0"/>
                        <a:t>4</a:t>
                      </a:r>
                      <a:endParaRPr lang="uk-U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b="1" dirty="0" smtClean="0"/>
                        <a:t>Берегиня</a:t>
                      </a:r>
                      <a:endParaRPr lang="uk-U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b="1" dirty="0" smtClean="0"/>
                        <a:t>с-ще Королево, Центральна, 125</a:t>
                      </a:r>
                    </a:p>
                    <a:p>
                      <a:endParaRPr lang="uk-UA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3670884"/>
                  </a:ext>
                </a:extLst>
              </a:tr>
              <a:tr h="341289">
                <a:tc>
                  <a:txBody>
                    <a:bodyPr/>
                    <a:lstStyle/>
                    <a:p>
                      <a:r>
                        <a:rPr lang="uk-UA" sz="1200" b="1" dirty="0" smtClean="0"/>
                        <a:t>3</a:t>
                      </a:r>
                      <a:endParaRPr lang="uk-U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b="1" dirty="0" err="1" smtClean="0"/>
                        <a:t>Бучук</a:t>
                      </a:r>
                      <a:r>
                        <a:rPr lang="uk-UA" sz="1200" b="1" dirty="0" smtClean="0"/>
                        <a:t> Арсенія</a:t>
                      </a:r>
                      <a:endParaRPr lang="uk-U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b="1" dirty="0" smtClean="0"/>
                        <a:t>2015</a:t>
                      </a:r>
                      <a:endParaRPr lang="uk-U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b="1" dirty="0" smtClean="0"/>
                        <a:t>4</a:t>
                      </a:r>
                      <a:endParaRPr lang="uk-U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b="1" dirty="0" smtClean="0"/>
                        <a:t>Берегиня</a:t>
                      </a:r>
                      <a:endParaRPr lang="uk-U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b="1" dirty="0" smtClean="0"/>
                        <a:t>с-ще Королево, Тиха, 18</a:t>
                      </a:r>
                      <a:endParaRPr lang="uk-UA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8784616"/>
                  </a:ext>
                </a:extLst>
              </a:tr>
              <a:tr h="471422">
                <a:tc>
                  <a:txBody>
                    <a:bodyPr/>
                    <a:lstStyle/>
                    <a:p>
                      <a:r>
                        <a:rPr lang="uk-UA" sz="1200" b="1" dirty="0" smtClean="0"/>
                        <a:t>4</a:t>
                      </a:r>
                      <a:endParaRPr lang="uk-U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b="1" dirty="0" err="1" smtClean="0"/>
                        <a:t>Ванок</a:t>
                      </a:r>
                      <a:r>
                        <a:rPr lang="uk-UA" sz="1200" b="1" dirty="0" smtClean="0"/>
                        <a:t> Влада</a:t>
                      </a:r>
                      <a:endParaRPr lang="uk-U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2015</a:t>
                      </a:r>
                      <a:endParaRPr lang="uk-U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b="1" dirty="0" smtClean="0"/>
                        <a:t>4</a:t>
                      </a:r>
                      <a:endParaRPr lang="uk-U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b="1" dirty="0" smtClean="0"/>
                        <a:t>Ройовий</a:t>
                      </a:r>
                      <a:endParaRPr lang="uk-U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b="1" dirty="0" smtClean="0"/>
                        <a:t>с-ще Королево,</a:t>
                      </a:r>
                      <a:r>
                        <a:rPr lang="en-US" sz="1200" b="1" dirty="0" smtClean="0"/>
                        <a:t> </a:t>
                      </a:r>
                      <a:r>
                        <a:rPr lang="uk-UA" sz="1200" b="1" smtClean="0"/>
                        <a:t>Центральна,</a:t>
                      </a:r>
                      <a:r>
                        <a:rPr lang="uk-UA" sz="1200" b="1" baseline="0" smtClean="0"/>
                        <a:t> 275</a:t>
                      </a:r>
                      <a:endParaRPr lang="uk-UA" sz="1200" b="1" dirty="0" smtClean="0"/>
                    </a:p>
                    <a:p>
                      <a:endParaRPr lang="uk-UA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2076181"/>
                  </a:ext>
                </a:extLst>
              </a:tr>
              <a:tr h="341289">
                <a:tc>
                  <a:txBody>
                    <a:bodyPr/>
                    <a:lstStyle/>
                    <a:p>
                      <a:r>
                        <a:rPr lang="uk-UA" sz="1200" b="1" dirty="0" smtClean="0"/>
                        <a:t>5</a:t>
                      </a:r>
                      <a:endParaRPr lang="uk-U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b="1" dirty="0" err="1" smtClean="0"/>
                        <a:t>Глеба</a:t>
                      </a:r>
                      <a:r>
                        <a:rPr lang="uk-UA" sz="1200" b="1" dirty="0" smtClean="0"/>
                        <a:t> Олександр</a:t>
                      </a:r>
                      <a:endParaRPr lang="uk-U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b="1" dirty="0" smtClean="0"/>
                        <a:t>2015</a:t>
                      </a:r>
                      <a:endParaRPr lang="uk-U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b="1" dirty="0" smtClean="0"/>
                        <a:t>4</a:t>
                      </a:r>
                      <a:endParaRPr lang="uk-U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b="1" dirty="0" err="1" smtClean="0"/>
                        <a:t>Хоружний</a:t>
                      </a:r>
                      <a:endParaRPr lang="uk-U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b="1" dirty="0" smtClean="0"/>
                        <a:t>с-ще Королево,</a:t>
                      </a:r>
                      <a:r>
                        <a:rPr lang="uk-UA" sz="1200" b="1" baseline="0" dirty="0" smtClean="0"/>
                        <a:t> </a:t>
                      </a:r>
                      <a:r>
                        <a:rPr lang="uk-UA" sz="1200" b="1" dirty="0" smtClean="0"/>
                        <a:t>Центральна, 148</a:t>
                      </a:r>
                      <a:endParaRPr lang="uk-UA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0643145"/>
                  </a:ext>
                </a:extLst>
              </a:tr>
              <a:tr h="341289">
                <a:tc>
                  <a:txBody>
                    <a:bodyPr/>
                    <a:lstStyle/>
                    <a:p>
                      <a:r>
                        <a:rPr lang="uk-UA" sz="1200" b="1" dirty="0" smtClean="0"/>
                        <a:t>6</a:t>
                      </a:r>
                      <a:endParaRPr lang="uk-U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b="1" dirty="0" err="1" smtClean="0"/>
                        <a:t>Дівинець</a:t>
                      </a:r>
                      <a:r>
                        <a:rPr lang="uk-UA" sz="1200" b="1" dirty="0" smtClean="0"/>
                        <a:t> Анастасія</a:t>
                      </a:r>
                      <a:endParaRPr lang="uk-U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b="1" dirty="0" smtClean="0"/>
                        <a:t>2015</a:t>
                      </a:r>
                      <a:endParaRPr lang="uk-U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b="1" dirty="0" smtClean="0"/>
                        <a:t>4</a:t>
                      </a:r>
                      <a:endParaRPr lang="uk-U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b="1" dirty="0" smtClean="0"/>
                        <a:t>Берегиня</a:t>
                      </a:r>
                      <a:endParaRPr lang="uk-U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b="1" dirty="0" smtClean="0"/>
                        <a:t>с-ще Королево, Шевченка,5</a:t>
                      </a:r>
                      <a:endParaRPr lang="uk-UA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6202568"/>
                  </a:ext>
                </a:extLst>
              </a:tr>
              <a:tr h="341289">
                <a:tc>
                  <a:txBody>
                    <a:bodyPr/>
                    <a:lstStyle/>
                    <a:p>
                      <a:r>
                        <a:rPr lang="uk-UA" sz="1200" b="1" dirty="0" smtClean="0"/>
                        <a:t>7</a:t>
                      </a:r>
                      <a:endParaRPr lang="uk-U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b="1" dirty="0" err="1" smtClean="0"/>
                        <a:t>Кормош</a:t>
                      </a:r>
                      <a:r>
                        <a:rPr lang="uk-UA" sz="1200" b="1" dirty="0" smtClean="0"/>
                        <a:t> Олексій</a:t>
                      </a:r>
                      <a:endParaRPr lang="uk-U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b="1" dirty="0" smtClean="0"/>
                        <a:t>2015</a:t>
                      </a:r>
                      <a:endParaRPr lang="uk-U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b="1" dirty="0" smtClean="0"/>
                        <a:t>4</a:t>
                      </a:r>
                      <a:endParaRPr lang="uk-U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b="1" dirty="0" err="1" smtClean="0"/>
                        <a:t>Хоружний</a:t>
                      </a:r>
                      <a:endParaRPr lang="uk-U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b="1" dirty="0" smtClean="0"/>
                        <a:t>с-ще Королево,</a:t>
                      </a:r>
                      <a:r>
                        <a:rPr lang="uk-UA" sz="1200" b="1" baseline="0" dirty="0" smtClean="0"/>
                        <a:t> </a:t>
                      </a:r>
                      <a:r>
                        <a:rPr lang="uk-UA" sz="1200" b="1" dirty="0" smtClean="0"/>
                        <a:t>Шкільна, 4</a:t>
                      </a:r>
                      <a:endParaRPr lang="uk-UA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3334820"/>
                  </a:ext>
                </a:extLst>
              </a:tr>
              <a:tr h="341289">
                <a:tc>
                  <a:txBody>
                    <a:bodyPr/>
                    <a:lstStyle/>
                    <a:p>
                      <a:r>
                        <a:rPr lang="uk-UA" sz="1200" b="1" dirty="0" smtClean="0"/>
                        <a:t>8</a:t>
                      </a:r>
                      <a:endParaRPr lang="uk-U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b="1" dirty="0" err="1" smtClean="0"/>
                        <a:t>Короді</a:t>
                      </a:r>
                      <a:r>
                        <a:rPr lang="uk-UA" sz="1200" b="1" dirty="0" smtClean="0"/>
                        <a:t> Тарас</a:t>
                      </a:r>
                      <a:endParaRPr lang="uk-U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b="1" dirty="0" smtClean="0"/>
                        <a:t>2015</a:t>
                      </a:r>
                      <a:endParaRPr lang="uk-U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b="1" dirty="0" smtClean="0"/>
                        <a:t>4</a:t>
                      </a:r>
                      <a:endParaRPr lang="uk-U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b="1" dirty="0" err="1" smtClean="0"/>
                        <a:t>Хоружний</a:t>
                      </a:r>
                      <a:endParaRPr lang="uk-U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b="1" dirty="0" smtClean="0"/>
                        <a:t>с-ще Королево, </a:t>
                      </a:r>
                      <a:r>
                        <a:rPr lang="uk-UA" sz="1200" b="1" dirty="0" err="1" smtClean="0"/>
                        <a:t>Й.Бокшая</a:t>
                      </a:r>
                      <a:r>
                        <a:rPr lang="uk-UA" sz="1200" b="1" dirty="0" smtClean="0"/>
                        <a:t>, 21</a:t>
                      </a:r>
                      <a:endParaRPr lang="uk-UA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2036360"/>
                  </a:ext>
                </a:extLst>
              </a:tr>
              <a:tr h="471422">
                <a:tc>
                  <a:txBody>
                    <a:bodyPr/>
                    <a:lstStyle/>
                    <a:p>
                      <a:r>
                        <a:rPr lang="uk-UA" sz="1200" b="1" dirty="0" smtClean="0"/>
                        <a:t>9</a:t>
                      </a:r>
                      <a:endParaRPr lang="uk-U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b="1" dirty="0" err="1" smtClean="0"/>
                        <a:t>Кочіш</a:t>
                      </a:r>
                      <a:r>
                        <a:rPr lang="uk-UA" sz="1200" b="1" dirty="0" smtClean="0"/>
                        <a:t> Вікторія</a:t>
                      </a:r>
                      <a:endParaRPr lang="uk-U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b="1" dirty="0" smtClean="0"/>
                        <a:t>2015</a:t>
                      </a:r>
                      <a:endParaRPr lang="uk-U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b="1" dirty="0" smtClean="0"/>
                        <a:t>4</a:t>
                      </a:r>
                      <a:endParaRPr lang="uk-U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b="1" dirty="0" smtClean="0"/>
                        <a:t>Берегиня</a:t>
                      </a:r>
                      <a:endParaRPr lang="uk-U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b="1" dirty="0" smtClean="0"/>
                        <a:t>с-ще Королево, Українська, 47</a:t>
                      </a:r>
                    </a:p>
                    <a:p>
                      <a:endParaRPr lang="uk-UA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0511181"/>
                  </a:ext>
                </a:extLst>
              </a:tr>
              <a:tr h="341289">
                <a:tc>
                  <a:txBody>
                    <a:bodyPr/>
                    <a:lstStyle/>
                    <a:p>
                      <a:r>
                        <a:rPr lang="uk-UA" sz="1200" b="1" dirty="0" smtClean="0"/>
                        <a:t>10</a:t>
                      </a:r>
                      <a:endParaRPr lang="uk-U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b="1" dirty="0" err="1" smtClean="0"/>
                        <a:t>Коша</a:t>
                      </a:r>
                      <a:r>
                        <a:rPr lang="uk-UA" sz="1200" b="1" dirty="0" smtClean="0"/>
                        <a:t> Єва</a:t>
                      </a:r>
                      <a:endParaRPr lang="uk-U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b="1" dirty="0" smtClean="0"/>
                        <a:t>2015</a:t>
                      </a:r>
                      <a:endParaRPr lang="uk-U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b="1" dirty="0" smtClean="0"/>
                        <a:t>4</a:t>
                      </a:r>
                      <a:endParaRPr lang="uk-U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b="1" dirty="0" smtClean="0"/>
                        <a:t>Берегиня</a:t>
                      </a:r>
                      <a:endParaRPr lang="uk-U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b="1" dirty="0" smtClean="0"/>
                        <a:t>с-ще Королево,</a:t>
                      </a:r>
                      <a:r>
                        <a:rPr lang="uk-UA" sz="1200" b="1" baseline="0" dirty="0" smtClean="0"/>
                        <a:t> </a:t>
                      </a:r>
                      <a:r>
                        <a:rPr lang="uk-UA" sz="1200" b="1" dirty="0" smtClean="0"/>
                        <a:t>Центральна, 212</a:t>
                      </a:r>
                      <a:endParaRPr lang="uk-UA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7810493"/>
                  </a:ext>
                </a:extLst>
              </a:tr>
              <a:tr h="341289">
                <a:tc>
                  <a:txBody>
                    <a:bodyPr/>
                    <a:lstStyle/>
                    <a:p>
                      <a:r>
                        <a:rPr lang="uk-UA" sz="1200" b="1" dirty="0" smtClean="0"/>
                        <a:t>11</a:t>
                      </a:r>
                      <a:endParaRPr lang="uk-U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b="1" dirty="0" smtClean="0"/>
                        <a:t>Новак </a:t>
                      </a:r>
                      <a:r>
                        <a:rPr lang="uk-UA" sz="1200" b="1" dirty="0" err="1" smtClean="0"/>
                        <a:t>дарина</a:t>
                      </a:r>
                      <a:endParaRPr lang="uk-U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b="1" dirty="0" smtClean="0"/>
                        <a:t>2015</a:t>
                      </a:r>
                      <a:endParaRPr lang="uk-U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b="1" dirty="0" smtClean="0"/>
                        <a:t>4</a:t>
                      </a:r>
                      <a:endParaRPr lang="uk-U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b="1" dirty="0" smtClean="0"/>
                        <a:t>Берегиня</a:t>
                      </a:r>
                      <a:endParaRPr lang="uk-U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b="1" dirty="0" smtClean="0"/>
                        <a:t>с-ще Королево,</a:t>
                      </a:r>
                      <a:r>
                        <a:rPr lang="uk-UA" sz="1200" b="1" baseline="0" dirty="0" smtClean="0"/>
                        <a:t> </a:t>
                      </a:r>
                      <a:r>
                        <a:rPr lang="uk-UA" sz="1200" b="1" dirty="0" smtClean="0"/>
                        <a:t>Українська, 5</a:t>
                      </a:r>
                      <a:endParaRPr lang="uk-UA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0232995"/>
                  </a:ext>
                </a:extLst>
              </a:tr>
              <a:tr h="341289">
                <a:tc>
                  <a:txBody>
                    <a:bodyPr/>
                    <a:lstStyle/>
                    <a:p>
                      <a:r>
                        <a:rPr lang="uk-UA" sz="1200" b="1" dirty="0" smtClean="0"/>
                        <a:t>12</a:t>
                      </a:r>
                      <a:endParaRPr lang="uk-U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b="1" dirty="0" err="1" smtClean="0"/>
                        <a:t>Пасуль</a:t>
                      </a:r>
                      <a:r>
                        <a:rPr lang="uk-UA" sz="1200" b="1" dirty="0" smtClean="0"/>
                        <a:t> Злата</a:t>
                      </a:r>
                      <a:endParaRPr lang="uk-U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b="1" dirty="0" smtClean="0"/>
                        <a:t>2015</a:t>
                      </a:r>
                      <a:endParaRPr lang="uk-U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b="1" dirty="0" smtClean="0"/>
                        <a:t>4</a:t>
                      </a:r>
                      <a:endParaRPr lang="uk-U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b="1" dirty="0" smtClean="0"/>
                        <a:t>Берегиня</a:t>
                      </a:r>
                      <a:endParaRPr lang="uk-U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b="1" dirty="0" smtClean="0"/>
                        <a:t>с-ще Королево, Центральна, 270</a:t>
                      </a:r>
                      <a:endParaRPr lang="uk-UA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9092959"/>
                  </a:ext>
                </a:extLst>
              </a:tr>
              <a:tr h="341289">
                <a:tc>
                  <a:txBody>
                    <a:bodyPr/>
                    <a:lstStyle/>
                    <a:p>
                      <a:r>
                        <a:rPr lang="uk-UA" sz="1200" b="1" dirty="0" smtClean="0"/>
                        <a:t>13</a:t>
                      </a:r>
                      <a:endParaRPr lang="uk-U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b="1" dirty="0" err="1" smtClean="0"/>
                        <a:t>Пелехач</a:t>
                      </a:r>
                      <a:r>
                        <a:rPr lang="uk-UA" sz="1200" b="1" baseline="0" dirty="0" smtClean="0"/>
                        <a:t> Назар</a:t>
                      </a:r>
                      <a:endParaRPr lang="uk-U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b="1" dirty="0" smtClean="0"/>
                        <a:t>2015</a:t>
                      </a:r>
                      <a:endParaRPr lang="uk-U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b="1" dirty="0" smtClean="0"/>
                        <a:t>4</a:t>
                      </a:r>
                      <a:endParaRPr lang="uk-U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b="1" dirty="0" err="1" smtClean="0"/>
                        <a:t>Хоружний</a:t>
                      </a:r>
                      <a:endParaRPr lang="uk-U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b="1" dirty="0" smtClean="0"/>
                        <a:t>с-ще Королево, </a:t>
                      </a:r>
                      <a:r>
                        <a:rPr lang="uk-UA" sz="1200" b="1" dirty="0" err="1" smtClean="0"/>
                        <a:t>Дубовинська</a:t>
                      </a:r>
                      <a:r>
                        <a:rPr lang="uk-UA" sz="1200" b="1" dirty="0" smtClean="0"/>
                        <a:t>,</a:t>
                      </a:r>
                      <a:r>
                        <a:rPr lang="uk-UA" sz="1200" b="1" baseline="0" dirty="0" smtClean="0"/>
                        <a:t> 88</a:t>
                      </a:r>
                      <a:endParaRPr lang="uk-UA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780806"/>
                  </a:ext>
                </a:extLst>
              </a:tr>
              <a:tr h="471422">
                <a:tc>
                  <a:txBody>
                    <a:bodyPr/>
                    <a:lstStyle/>
                    <a:p>
                      <a:r>
                        <a:rPr lang="uk-UA" sz="1200" b="1" dirty="0" smtClean="0"/>
                        <a:t>14</a:t>
                      </a:r>
                      <a:endParaRPr lang="uk-U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b="1" dirty="0" err="1" smtClean="0"/>
                        <a:t>Сакалош</a:t>
                      </a:r>
                      <a:r>
                        <a:rPr lang="uk-UA" sz="1200" b="1" dirty="0" smtClean="0"/>
                        <a:t> Дарина</a:t>
                      </a:r>
                      <a:endParaRPr lang="uk-U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b="1" dirty="0" smtClean="0"/>
                        <a:t>2015</a:t>
                      </a:r>
                      <a:endParaRPr lang="uk-U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b="1" dirty="0" smtClean="0"/>
                        <a:t>4</a:t>
                      </a:r>
                      <a:endParaRPr lang="uk-U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b="1" dirty="0" smtClean="0"/>
                        <a:t>Берегиня</a:t>
                      </a:r>
                      <a:endParaRPr lang="uk-U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b="1" dirty="0" smtClean="0"/>
                        <a:t>с-ще Королево, Шевченка, 84</a:t>
                      </a:r>
                    </a:p>
                    <a:p>
                      <a:endParaRPr lang="uk-UA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1669078"/>
                  </a:ext>
                </a:extLst>
              </a:tr>
              <a:tr h="341289">
                <a:tc>
                  <a:txBody>
                    <a:bodyPr/>
                    <a:lstStyle/>
                    <a:p>
                      <a:r>
                        <a:rPr lang="uk-UA" sz="1200" b="1" dirty="0" smtClean="0"/>
                        <a:t>15</a:t>
                      </a:r>
                      <a:endParaRPr lang="uk-U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b="1" dirty="0" err="1" smtClean="0"/>
                        <a:t>Черкасова</a:t>
                      </a:r>
                      <a:r>
                        <a:rPr lang="uk-UA" sz="1200" b="1" baseline="0" dirty="0" smtClean="0"/>
                        <a:t> </a:t>
                      </a:r>
                      <a:r>
                        <a:rPr lang="uk-UA" sz="1200" b="1" baseline="0" dirty="0" err="1" smtClean="0"/>
                        <a:t>Ніколета</a:t>
                      </a:r>
                      <a:endParaRPr lang="uk-U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b="1" dirty="0" smtClean="0"/>
                        <a:t>2015</a:t>
                      </a:r>
                      <a:endParaRPr lang="uk-U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b="1" dirty="0" smtClean="0"/>
                        <a:t>4</a:t>
                      </a:r>
                      <a:endParaRPr lang="uk-U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b="1" dirty="0" smtClean="0"/>
                        <a:t>Берегиня</a:t>
                      </a:r>
                      <a:endParaRPr lang="uk-U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b="1" dirty="0" smtClean="0"/>
                        <a:t>с-ще Королево,</a:t>
                      </a:r>
                      <a:r>
                        <a:rPr lang="uk-UA" sz="1200" b="1" baseline="0" dirty="0" smtClean="0"/>
                        <a:t> </a:t>
                      </a:r>
                      <a:r>
                        <a:rPr lang="uk-UA" sz="1200" b="1" dirty="0" smtClean="0"/>
                        <a:t>Центральна, 225</a:t>
                      </a:r>
                      <a:endParaRPr lang="uk-UA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8208057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1544" y="-195374"/>
            <a:ext cx="4141656" cy="101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1522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347"/>
            <a:ext cx="6120245" cy="692034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245" y="0"/>
            <a:ext cx="60717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9571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42264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264" y="0"/>
            <a:ext cx="66397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221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5153" y="2015696"/>
            <a:ext cx="7494495" cy="4047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проведення різноманітних благодійних акцій для підтримки ЗСУ</a:t>
            </a:r>
            <a:endParaRPr lang="uk-UA" sz="28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 Symbols"/>
            </a:endParaRPr>
          </a:p>
          <a:p>
            <a:pPr algn="just" fontAlgn="base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 виготовлення привітальних </a:t>
            </a:r>
            <a:r>
              <a:rPr lang="uk-UA" sz="28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листівок</a:t>
            </a:r>
            <a:r>
              <a:rPr lang="uk-UA" sz="28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  для захисників і захисниць </a:t>
            </a:r>
            <a:r>
              <a:rPr lang="uk-UA" sz="28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України</a:t>
            </a:r>
            <a:endParaRPr lang="uk-UA" sz="28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 Symbols"/>
            </a:endParaRPr>
          </a:p>
          <a:p>
            <a:pPr algn="just" fontAlgn="base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збір речей та продуктів харчування, </a:t>
            </a:r>
            <a:r>
              <a:rPr lang="uk-UA" sz="28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смаколиків</a:t>
            </a:r>
            <a:r>
              <a:rPr lang="uk-UA" sz="28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для військових ЗСУ</a:t>
            </a:r>
            <a:endParaRPr lang="uk-UA" sz="28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 Symbols"/>
            </a:endParaRPr>
          </a:p>
          <a:p>
            <a:pPr algn="just" fontAlgn="base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зустрічі з воїнами-односельчанами</a:t>
            </a:r>
            <a:endParaRPr lang="uk-UA" sz="28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 Symbols"/>
            </a:endParaRPr>
          </a:p>
          <a:p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06070" y="1006511"/>
            <a:ext cx="9847729" cy="684177"/>
          </a:xfrm>
        </p:spPr>
        <p:txBody>
          <a:bodyPr>
            <a:normAutofit fontScale="90000"/>
          </a:bodyPr>
          <a:lstStyle/>
          <a:p>
            <a:pPr algn="ctr"/>
            <a:r>
              <a:rPr lang="uk-UA" sz="6600" dirty="0" smtClean="0">
                <a:solidFill>
                  <a:srgbClr val="FFFF00"/>
                </a:solidFill>
              </a:rPr>
              <a:t>Волонтерська робота</a:t>
            </a:r>
            <a:endParaRPr lang="uk-UA" sz="6600" dirty="0">
              <a:solidFill>
                <a:srgbClr val="FFFF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581" y="3801034"/>
            <a:ext cx="2857219" cy="27975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9182" y="85941"/>
            <a:ext cx="6541575" cy="9205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793" y="85941"/>
            <a:ext cx="6541575" cy="9205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8193" y="238341"/>
            <a:ext cx="6541575" cy="92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003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99098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uk-UA" sz="5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Висновки</a:t>
            </a:r>
            <a:endParaRPr lang="uk-UA" sz="5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964223"/>
            <a:ext cx="8139953" cy="6683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0" algn="just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000" b="1" dirty="0">
                <a:solidFill>
                  <a:srgbClr val="0070C0"/>
                </a:solidFill>
                <a:latin typeface="Arial Black" panose="020B0A04020102020204" pitchFamily="34" charset="0"/>
              </a:rPr>
              <a:t>Кропітка робота рою, проведені заходи сприяють громадянському змужнінню, допомагають учням зростати свідомими громадянами України. Організовуючи, на перший погляд, невеликі, але реальні справи у своєму закладі, здобувачі навчаються бути компетентними та відповідальними громадянами своєї держави. </a:t>
            </a:r>
            <a:r>
              <a:rPr lang="uk-UA" sz="20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  <a:endParaRPr lang="uk-UA" sz="2000" b="1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marL="127000" algn="just" fontAlgn="base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uk-UA" sz="2000" b="1" dirty="0">
                <a:solidFill>
                  <a:srgbClr val="0070C0"/>
                </a:solidFill>
                <a:latin typeface="Arial Black" panose="020B0A04020102020204" pitchFamily="34" charset="0"/>
              </a:rPr>
              <a:t>Діти </a:t>
            </a:r>
            <a:r>
              <a:rPr lang="uk-UA" sz="2000" b="1" dirty="0" err="1">
                <a:solidFill>
                  <a:srgbClr val="0070C0"/>
                </a:solidFill>
                <a:latin typeface="Arial Black" panose="020B0A04020102020204" pitchFamily="34" charset="0"/>
              </a:rPr>
              <a:t>вчаться</a:t>
            </a:r>
            <a:r>
              <a:rPr lang="uk-UA" sz="2000" b="1" dirty="0">
                <a:solidFill>
                  <a:srgbClr val="0070C0"/>
                </a:solidFill>
                <a:latin typeface="Arial Black" panose="020B0A04020102020204" pitchFamily="34" charset="0"/>
              </a:rPr>
              <a:t> бути уважними до чужої біди, порядними і толерантними, щирими і добросердними. Юне покоління українців навчається усвідомлювати відповідальність кожного за долю своєї держави, її майбутнє.</a:t>
            </a:r>
            <a:endParaRPr lang="uk-UA" sz="2000" b="1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uk-UA" sz="2000" dirty="0"/>
              <a:t/>
            </a:r>
            <a:br>
              <a:rPr lang="uk-UA" sz="2000" dirty="0"/>
            </a:br>
            <a:endParaRPr lang="uk-UA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664" y="2671481"/>
            <a:ext cx="2857219" cy="27975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9182" y="85941"/>
            <a:ext cx="6541575" cy="115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1969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r>
              <a:rPr lang="uk-UA" sz="7200" dirty="0" smtClean="0"/>
              <a:t>Дякуємо за увагу!</a:t>
            </a:r>
            <a:endParaRPr lang="uk-UA" sz="7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2125"/>
            <a:ext cx="7915275" cy="51625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481" y="2418090"/>
            <a:ext cx="3447769" cy="37791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0500" y="-123282"/>
            <a:ext cx="4196957" cy="115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4438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24932"/>
            <a:ext cx="10515600" cy="665756"/>
          </a:xfrm>
          <a:pattFill prst="wdUpDiag">
            <a:fgClr>
              <a:srgbClr val="FFFF00"/>
            </a:fgClr>
            <a:bgClr>
              <a:schemeClr val="bg1"/>
            </a:bgClr>
          </a:pattFill>
        </p:spPr>
        <p:txBody>
          <a:bodyPr>
            <a:normAutofit fontScale="90000"/>
          </a:bodyPr>
          <a:lstStyle/>
          <a:p>
            <a:pPr algn="ctr"/>
            <a:r>
              <a:rPr lang="uk-UA" sz="7200" dirty="0" smtClean="0">
                <a:solidFill>
                  <a:schemeClr val="accent1">
                    <a:lumMod val="75000"/>
                  </a:schemeClr>
                </a:solidFill>
              </a:rPr>
              <a:t>Ройова символіка</a:t>
            </a:r>
            <a:endParaRPr lang="uk-UA" sz="7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uk-UA" sz="36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Емблема рою</a:t>
            </a:r>
            <a:endParaRPr lang="uk-UA" sz="36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uk-UA" sz="36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Прапор рою</a:t>
            </a:r>
            <a:endParaRPr lang="uk-UA" sz="36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06532"/>
            <a:ext cx="5086350" cy="43514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06531"/>
            <a:ext cx="5314278" cy="43514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1625" y="-195374"/>
            <a:ext cx="6541575" cy="101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7045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47765" y="264642"/>
            <a:ext cx="10515600" cy="1325563"/>
          </a:xfrm>
          <a:pattFill prst="dkVert">
            <a:fgClr>
              <a:srgbClr val="FFFF00"/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r>
              <a:rPr lang="uk-UA" sz="60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Девіз рою:</a:t>
            </a:r>
            <a:endParaRPr lang="uk-UA" sz="6000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5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Ми- майбутнє України,</a:t>
            </a:r>
          </a:p>
          <a:p>
            <a:r>
              <a:rPr lang="uk-UA" sz="5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Кров єдина! Ціль єдина!</a:t>
            </a:r>
          </a:p>
          <a:p>
            <a:r>
              <a:rPr lang="uk-UA" sz="5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зламати нас нікому,</a:t>
            </a:r>
          </a:p>
          <a:p>
            <a:r>
              <a:rPr lang="uk-UA" sz="5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Сила духу нам відома</a:t>
            </a:r>
            <a:endParaRPr lang="uk-UA" sz="5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625" y="-195374"/>
            <a:ext cx="6541575" cy="10193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581" y="3801034"/>
            <a:ext cx="2857219" cy="279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7866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uk-UA" sz="6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Значення рою</a:t>
            </a:r>
            <a:endParaRPr lang="uk-UA" sz="6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uk-UA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Рій «Майбутнє України» для школярів молодшої ланки є невичерпною можливістю  сприяти розвитку почуття патріотизму, а це в свою чергу формує ціннісне ставлення особистості до українського народу, повагу до культурного і історичного минулого України. </a:t>
            </a:r>
            <a:endParaRPr lang="uk-UA" sz="4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0425" y="-230097"/>
            <a:ext cx="6541575" cy="92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336578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610032288"/>
              </p:ext>
            </p:extLst>
          </p:nvPr>
        </p:nvGraphicFramePr>
        <p:xfrm>
          <a:off x="838200" y="954593"/>
          <a:ext cx="10515600" cy="7360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noFill/>
          <a:ln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txBody>
          <a:bodyPr>
            <a:normAutofit fontScale="62500" lnSpcReduction="20000"/>
            <a:scene3d>
              <a:camera prst="orthographicFront"/>
              <a:lightRig rig="threePt" dir="t"/>
            </a:scene3d>
            <a:sp3d extrusionH="57150">
              <a:bevelT w="38100" h="38100" prst="angle"/>
              <a:bevelB w="57150" h="38100" prst="artDeco"/>
            </a:sp3d>
          </a:bodyPr>
          <a:lstStyle/>
          <a:p>
            <a:pPr marL="0" indent="0">
              <a:lnSpc>
                <a:spcPct val="320000"/>
              </a:lnSpc>
              <a:buNone/>
            </a:pPr>
            <a:r>
              <a:rPr lang="uk-UA" sz="3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15900" stA="50000" endA="300" endPos="96000" dist="127000" dir="5400000" sy="-100000" algn="bl" rotWithShape="0"/>
                </a:effectLst>
              </a:rPr>
              <a:t>Національно-патріотичний                      Туристично-краєзнавчий</a:t>
            </a:r>
          </a:p>
          <a:p>
            <a:pPr marL="0" indent="0">
              <a:lnSpc>
                <a:spcPct val="320000"/>
              </a:lnSpc>
              <a:buNone/>
            </a:pPr>
            <a:r>
              <a:rPr lang="uk-UA" sz="3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15900" stA="50000" endA="300" endPos="96000" dist="127000" dir="5400000" sy="-100000" algn="bl" rotWithShape="0"/>
                </a:effectLst>
              </a:rPr>
              <a:t>Природничо-охоронний                                 Здоров’язберігаючий</a:t>
            </a:r>
          </a:p>
          <a:p>
            <a:pPr marL="0" indent="0">
              <a:lnSpc>
                <a:spcPct val="320000"/>
              </a:lnSpc>
              <a:buNone/>
            </a:pPr>
            <a:r>
              <a:rPr lang="uk-UA" sz="3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15900" stA="50000" endA="300" endPos="96000" dist="127000" dir="5400000" sy="-100000" algn="bl" rotWithShape="0"/>
                </a:effectLst>
              </a:rPr>
              <a:t>Суспільно-корисний</a:t>
            </a:r>
          </a:p>
          <a:p>
            <a:pPr marL="0" indent="0">
              <a:buNone/>
            </a:pPr>
            <a:r>
              <a:rPr lang="uk-UA" dirty="0" smtClean="0"/>
              <a:t>     </a:t>
            </a:r>
          </a:p>
          <a:p>
            <a:pPr marL="0" indent="0">
              <a:buNone/>
            </a:pPr>
            <a:r>
              <a:rPr lang="uk-UA" dirty="0" smtClean="0"/>
              <a:t>                    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1625" y="-195374"/>
            <a:ext cx="6541575" cy="101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4391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5599"/>
          </a:xfrm>
          <a:solidFill>
            <a:srgbClr val="FFFF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>
            <a:normAutofit fontScale="90000"/>
          </a:bodyPr>
          <a:lstStyle/>
          <a:p>
            <a:r>
              <a:rPr lang="uk-UA" dirty="0" smtClean="0"/>
              <a:t>Національно-патріотичне виховання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15" y="1933902"/>
            <a:ext cx="6163616" cy="4088525"/>
          </a:xfrm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193" y="1135118"/>
            <a:ext cx="5060211" cy="514807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8363472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25102" y="150744"/>
            <a:ext cx="3628697" cy="1754326"/>
          </a:xfr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uk-UA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Вшанування пам’яті Героїв Королівської ТГ</a:t>
            </a:r>
            <a:endParaRPr lang="uk-UA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89" y="0"/>
            <a:ext cx="4585709" cy="46876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358" y="2480441"/>
            <a:ext cx="6400801" cy="437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9306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</TotalTime>
  <Words>460</Words>
  <Application>Microsoft Office PowerPoint</Application>
  <PresentationFormat>Широкоэкранный</PresentationFormat>
  <Paragraphs>147</Paragraphs>
  <Slides>34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2" baseType="lpstr">
      <vt:lpstr>Arial</vt:lpstr>
      <vt:lpstr>Arial Black</vt:lpstr>
      <vt:lpstr>Bahnschrift SemiBold SemiConden</vt:lpstr>
      <vt:lpstr>Calibri</vt:lpstr>
      <vt:lpstr>Calibri Light</vt:lpstr>
      <vt:lpstr>Noto Sans Symbols</vt:lpstr>
      <vt:lpstr>Times New Roman</vt:lpstr>
      <vt:lpstr>Тема Office</vt:lpstr>
      <vt:lpstr>Королівський заклад загальної середньої освіти І-ІІІ ступенів №2 Королівської селищної ради Закарпатської області</vt:lpstr>
      <vt:lpstr>            ПАСПОРТ РОЮ «Майбутнє України»  1. Регіон: Закапатська   2. Район: Берегівський 3. Назва населеного пункту: с-ще Королево 4. Повна юридична назва закладу:Королівський заклад загальної середньої освіти І-ІІІ ступенів №2 Королівської селищної ради Закарпатської області 5. Поштова адреса: вул. Богдана Хмельницького, 1, с-ще Королево, 90332 6. E-mail:korolevozosh2@ukr.net 7. Сайт: https://korolevo2.schools.net.ua 8. Контакт у соцмережах: Королівський ЗЗСО І-ІІІ ступенів №2 https://www.facebook.com/groups/1749182241959835/ 9. Ройовий: Ванок Влада Вікторівна 10. Педагог-вихователь: Болехан Віта Михайлівна</vt:lpstr>
      <vt:lpstr>Склад рою «Майбутнє України»</vt:lpstr>
      <vt:lpstr>Ройова символіка</vt:lpstr>
      <vt:lpstr>Девіз рою:</vt:lpstr>
      <vt:lpstr>Значення рою</vt:lpstr>
      <vt:lpstr>Презентация PowerPoint</vt:lpstr>
      <vt:lpstr>Національно-патріотичне виховання</vt:lpstr>
      <vt:lpstr>Вшанування пам’яті Героїв Королівської ТГ</vt:lpstr>
      <vt:lpstr>Презентация PowerPoint</vt:lpstr>
      <vt:lpstr>Презентация PowerPoint</vt:lpstr>
      <vt:lpstr>Презентация PowerPoint</vt:lpstr>
      <vt:lpstr>Голодомор</vt:lpstr>
      <vt:lpstr>Презентация PowerPoint</vt:lpstr>
      <vt:lpstr>День пам’яті Героїв Крут</vt:lpstr>
      <vt:lpstr>Презентация PowerPoint</vt:lpstr>
      <vt:lpstr>День пам’яті жертв Голокосту</vt:lpstr>
      <vt:lpstr>День пам’яті жертв Небесної Сотні</vt:lpstr>
      <vt:lpstr>Суспільно-корисний напрям</vt:lpstr>
      <vt:lpstr>Презентация PowerPoint</vt:lpstr>
      <vt:lpstr>Презентация PowerPoint</vt:lpstr>
      <vt:lpstr>Туристично-краєзнавчий напрям</vt:lpstr>
      <vt:lpstr>Презентация PowerPoint</vt:lpstr>
      <vt:lpstr>  Майстер-клас від рою середньої і старшої ланки «Козацький легіон» для рою молодшої ланки «Майбутнє України»</vt:lpstr>
      <vt:lpstr>Презентация PowerPoint</vt:lpstr>
      <vt:lpstr>Природничо-охоронний напрям</vt:lpstr>
      <vt:lpstr>Презентация PowerPoint</vt:lpstr>
      <vt:lpstr>Презентация PowerPoint</vt:lpstr>
      <vt:lpstr>День фізкультури та спорту</vt:lpstr>
      <vt:lpstr>Презентация PowerPoint</vt:lpstr>
      <vt:lpstr>Презентация PowerPoint</vt:lpstr>
      <vt:lpstr>Волонтерська робота</vt:lpstr>
      <vt:lpstr>Висновки</vt:lpstr>
      <vt:lpstr>Дякуємо за увагу!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Королівський заклад загальної середньої освіти Королівської селищної ради</dc:title>
  <dc:creator>Lenovo</dc:creator>
  <cp:lastModifiedBy>Антоніна Фодор</cp:lastModifiedBy>
  <cp:revision>44</cp:revision>
  <dcterms:created xsi:type="dcterms:W3CDTF">2025-02-24T09:11:44Z</dcterms:created>
  <dcterms:modified xsi:type="dcterms:W3CDTF">2025-02-28T13:10:11Z</dcterms:modified>
</cp:coreProperties>
</file>